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0" r:id="rId3"/>
    <p:sldId id="311" r:id="rId4"/>
    <p:sldId id="312" r:id="rId5"/>
    <p:sldId id="313" r:id="rId6"/>
    <p:sldId id="314" r:id="rId7"/>
    <p:sldId id="309" r:id="rId8"/>
    <p:sldId id="260" r:id="rId9"/>
    <p:sldId id="257" r:id="rId10"/>
    <p:sldId id="258" r:id="rId11"/>
    <p:sldId id="259" r:id="rId12"/>
    <p:sldId id="261" r:id="rId13"/>
    <p:sldId id="264" r:id="rId14"/>
    <p:sldId id="268" r:id="rId15"/>
    <p:sldId id="262" r:id="rId16"/>
    <p:sldId id="263" r:id="rId17"/>
    <p:sldId id="267" r:id="rId18"/>
    <p:sldId id="265" r:id="rId19"/>
    <p:sldId id="266" r:id="rId20"/>
    <p:sldId id="273" r:id="rId21"/>
    <p:sldId id="269" r:id="rId22"/>
    <p:sldId id="272" r:id="rId23"/>
    <p:sldId id="270" r:id="rId24"/>
    <p:sldId id="271" r:id="rId25"/>
    <p:sldId id="274" r:id="rId26"/>
    <p:sldId id="275" r:id="rId27"/>
    <p:sldId id="276" r:id="rId28"/>
    <p:sldId id="308" r:id="rId29"/>
    <p:sldId id="277" r:id="rId30"/>
    <p:sldId id="278" r:id="rId31"/>
    <p:sldId id="279" r:id="rId32"/>
    <p:sldId id="280" r:id="rId33"/>
    <p:sldId id="281" r:id="rId34"/>
    <p:sldId id="282" r:id="rId35"/>
    <p:sldId id="302" r:id="rId36"/>
    <p:sldId id="283" r:id="rId37"/>
    <p:sldId id="284" r:id="rId38"/>
    <p:sldId id="285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305" r:id="rId48"/>
    <p:sldId id="306" r:id="rId49"/>
    <p:sldId id="297" r:id="rId50"/>
    <p:sldId id="295" r:id="rId51"/>
    <p:sldId id="298" r:id="rId52"/>
    <p:sldId id="299" r:id="rId53"/>
    <p:sldId id="303" r:id="rId54"/>
    <p:sldId id="307" r:id="rId55"/>
    <p:sldId id="30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3BDE2-C70A-499E-B8D6-60502AAADCEB}" type="datetimeFigureOut">
              <a:rPr lang="en-US" smtClean="0"/>
              <a:pPr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64762-4A98-4E3B-8980-1E879D799AA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gdl4-1.fna.fbcdn.net/v/t35.0-12/21534681_671709503038570_501319447_o.png?oh=15f3fa623358c18d5b69dab20bd39bcc&amp;oe=59B625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6" y="1066800"/>
            <a:ext cx="914399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IEEE 802.11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752600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IEEE 802.11</a:t>
            </a:r>
            <a:r>
              <a:rPr lang="en-US" dirty="0"/>
              <a:t> is a set of media access control </a:t>
            </a:r>
            <a:r>
              <a:rPr lang="en-US" b="1" dirty="0"/>
              <a:t>(MAC) </a:t>
            </a:r>
            <a:r>
              <a:rPr lang="en-US" dirty="0"/>
              <a:t>and physical layer </a:t>
            </a:r>
            <a:r>
              <a:rPr lang="en-US" b="1" dirty="0"/>
              <a:t>(PHY) </a:t>
            </a:r>
            <a:r>
              <a:rPr lang="en-US" dirty="0"/>
              <a:t>specifications for implementing wireless local area network (WLAN) computer communication in the 900 MHz and 2.4, 3.6, 5, and 60 GHz frequency bands.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3429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b="1" dirty="0">
                <a:latin typeface="+mj-lt"/>
                <a:ea typeface="+mj-ea"/>
                <a:cs typeface="+mj-cs"/>
              </a:rPr>
              <a:t>WPA/WPA2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4906962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Wi-Fi Protected Access</a:t>
            </a:r>
            <a:r>
              <a:rPr lang="en-US" dirty="0"/>
              <a:t> (</a:t>
            </a:r>
            <a:r>
              <a:rPr lang="en-US" b="1" dirty="0"/>
              <a:t>WPA</a:t>
            </a:r>
            <a:r>
              <a:rPr lang="en-US" dirty="0"/>
              <a:t>) and </a:t>
            </a:r>
            <a:r>
              <a:rPr lang="en-US" b="1" dirty="0"/>
              <a:t>Wi-Fi Protected Access II</a:t>
            </a:r>
            <a:r>
              <a:rPr lang="en-US" dirty="0"/>
              <a:t> (</a:t>
            </a:r>
            <a:r>
              <a:rPr lang="en-US" b="1" dirty="0"/>
              <a:t>WPA2</a:t>
            </a:r>
            <a:r>
              <a:rPr lang="en-US" dirty="0"/>
              <a:t>) are two security protocols and security certification programs developed by the Wi-Fi Alliance to secure wireless computer networks.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ESP8266 Flavors</a:t>
            </a:r>
            <a:endParaRPr lang="en-US" dirty="0"/>
          </a:p>
        </p:txBody>
      </p:sp>
      <p:pic>
        <p:nvPicPr>
          <p:cNvPr id="15364" name="Picture 4" descr="https://openhomeautomation.net/cdn/storage/Images/z9MX9tAAvF2qki63w/original/z9MX9tAAvF2qki63w.jpg"/>
          <p:cNvPicPr>
            <a:picLocks noChangeAspect="1" noChangeArrowheads="1"/>
          </p:cNvPicPr>
          <p:nvPr/>
        </p:nvPicPr>
        <p:blipFill>
          <a:blip r:embed="rId2" cstate="print"/>
          <a:srcRect r="9649"/>
          <a:stretch>
            <a:fillRect/>
          </a:stretch>
        </p:blipFill>
        <p:spPr bwMode="auto">
          <a:xfrm>
            <a:off x="609600" y="2133600"/>
            <a:ext cx="7848600" cy="33254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1219200"/>
            <a:ext cx="8229600" cy="4495800"/>
            <a:chOff x="457200" y="685800"/>
            <a:chExt cx="8229600" cy="4495800"/>
          </a:xfrm>
        </p:grpSpPr>
        <p:sp>
          <p:nvSpPr>
            <p:cNvPr id="3" name="Title 1"/>
            <p:cNvSpPr txBox="1">
              <a:spLocks/>
            </p:cNvSpPr>
            <p:nvPr/>
          </p:nvSpPr>
          <p:spPr>
            <a:xfrm>
              <a:off x="457200" y="4038600"/>
              <a:ext cx="8229600" cy="1143000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ESP-01</a:t>
              </a:r>
              <a:endPara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pic>
          <p:nvPicPr>
            <p:cNvPr id="18436" name="Picture 4" descr="Image result for esp0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24200" y="685800"/>
              <a:ext cx="3200400" cy="3200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sp8266_esp0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7682" y="76200"/>
            <a:ext cx="5122718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Programming ESP-01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5602" name="Picture 2" descr="Image result for esp-01 connection"/>
          <p:cNvPicPr>
            <a:picLocks noChangeAspect="1" noChangeArrowheads="1"/>
          </p:cNvPicPr>
          <p:nvPr/>
        </p:nvPicPr>
        <p:blipFill>
          <a:blip r:embed="rId2" cstate="print"/>
          <a:srcRect b="8530"/>
          <a:stretch>
            <a:fillRect/>
          </a:stretch>
        </p:blipFill>
        <p:spPr bwMode="auto">
          <a:xfrm>
            <a:off x="1143000" y="1828800"/>
            <a:ext cx="7086600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457200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ESP-12E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9458" name="Picture 2" descr="Image result for esp8266 esp-12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838200"/>
            <a:ext cx="381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mage result for esp8266 esp-12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0447"/>
            <a:ext cx="8610600" cy="66513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Image result for esp-12e connec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752600"/>
            <a:ext cx="7143750" cy="4619626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Programming ESP-12E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NodeMCU v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04800"/>
            <a:ext cx="6667500" cy="5000625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457200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NodeMCU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sp8266_devkit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6564" y="152400"/>
            <a:ext cx="5063836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.fgdl4-1.fna.fbcdn.net/v/t34.0-12/21584725_10156629234174148_1495524472_n.jpg?oh=c2a571b3b2347174c7a4d7ba0d265750&amp;oe=59B61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26" y="-21772"/>
            <a:ext cx="9173026" cy="687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6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sz="4400" b="1" dirty="0" smtClean="0">
                <a:latin typeface="+mj-lt"/>
                <a:ea typeface="+mj-ea"/>
                <a:cs typeface="+mj-cs"/>
              </a:rPr>
              <a:t>Programming </a:t>
            </a:r>
            <a:r>
              <a:rPr lang="en-US" sz="4400" b="1" dirty="0" err="1" smtClean="0">
                <a:latin typeface="+mj-lt"/>
                <a:ea typeface="+mj-ea"/>
                <a:cs typeface="+mj-cs"/>
              </a:rPr>
              <a:t>NodeMCU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22" name="Picture 2" descr="Image result for esp8266 micr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752600"/>
            <a:ext cx="4267200" cy="4267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419600" y="1828800"/>
            <a:ext cx="2362200" cy="23291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34200" y="26670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CP2102</a:t>
            </a:r>
            <a:br>
              <a:rPr lang="en-US" b="1" dirty="0" smtClean="0"/>
            </a:br>
            <a:r>
              <a:rPr lang="en-US" dirty="0" smtClean="0"/>
              <a:t>USB-UART (VCP)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 result for NodeMCU v2 no protoboar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923810" y="2105390"/>
            <a:ext cx="3495675" cy="3856895"/>
          </a:xfrm>
          <a:prstGeom prst="rect">
            <a:avLst/>
          </a:prstGeom>
          <a:noFill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b="1" dirty="0" err="1"/>
              <a:t>NodeMCU</a:t>
            </a:r>
            <a:r>
              <a:rPr lang="en-US" sz="4400" b="1" dirty="0"/>
              <a:t> </a:t>
            </a:r>
            <a:r>
              <a:rPr lang="en-US" sz="4400" b="1" dirty="0" smtClean="0"/>
              <a:t>v2 is </a:t>
            </a:r>
            <a:r>
              <a:rPr lang="en-US" sz="4400" b="1" dirty="0" err="1" smtClean="0"/>
              <a:t>Protoboard</a:t>
            </a:r>
            <a:r>
              <a:rPr lang="en-US" sz="4400" b="1" dirty="0" smtClean="0"/>
              <a:t> friendly</a:t>
            </a:r>
            <a:endParaRPr lang="en-US" sz="4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Firmware options: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 smtClean="0"/>
              <a:t>Offical</a:t>
            </a:r>
            <a:r>
              <a:rPr lang="en-US" b="1" dirty="0" smtClean="0"/>
              <a:t> ESP8266 AT Firmware</a:t>
            </a:r>
          </a:p>
          <a:p>
            <a:r>
              <a:rPr lang="en-US" dirty="0" err="1" smtClean="0"/>
              <a:t>Espressif</a:t>
            </a:r>
            <a:r>
              <a:rPr lang="en-US" dirty="0" smtClean="0"/>
              <a:t> </a:t>
            </a:r>
            <a:r>
              <a:rPr lang="en-US" dirty="0" err="1" smtClean="0"/>
              <a:t>FreeRTOS</a:t>
            </a:r>
            <a:r>
              <a:rPr lang="en-US" dirty="0" smtClean="0"/>
              <a:t> Firmware / SDK</a:t>
            </a:r>
          </a:p>
          <a:p>
            <a:r>
              <a:rPr lang="en-US" dirty="0" err="1" smtClean="0"/>
              <a:t>NodeMCU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r>
              <a:rPr lang="en-US" dirty="0" smtClean="0"/>
              <a:t> Based Firmware</a:t>
            </a:r>
          </a:p>
          <a:p>
            <a:r>
              <a:rPr lang="en-US" dirty="0" smtClean="0"/>
              <a:t>Micro Python</a:t>
            </a:r>
          </a:p>
          <a:p>
            <a:r>
              <a:rPr lang="en-US" b="1" dirty="0" err="1" smtClean="0"/>
              <a:t>Arduino</a:t>
            </a:r>
            <a:r>
              <a:rPr lang="en-US" b="1" dirty="0" smtClean="0"/>
              <a:t> core for ESP8266</a:t>
            </a:r>
          </a:p>
          <a:p>
            <a:r>
              <a:rPr lang="en-US" dirty="0" err="1" smtClean="0"/>
              <a:t>Visuino</a:t>
            </a:r>
            <a:endParaRPr lang="en-US" dirty="0" smtClean="0"/>
          </a:p>
          <a:p>
            <a:r>
              <a:rPr lang="en-US" dirty="0" smtClean="0"/>
              <a:t>ESP-Lisp</a:t>
            </a:r>
          </a:p>
          <a:p>
            <a:r>
              <a:rPr lang="en-US" dirty="0" err="1" smtClean="0"/>
              <a:t>Espruino</a:t>
            </a:r>
            <a:endParaRPr lang="en-US" dirty="0" smtClean="0"/>
          </a:p>
          <a:p>
            <a:r>
              <a:rPr lang="en-US" dirty="0" err="1" smtClean="0"/>
              <a:t>Sming</a:t>
            </a:r>
            <a:endParaRPr lang="en-US" dirty="0" smtClean="0"/>
          </a:p>
          <a:p>
            <a:r>
              <a:rPr lang="en-US" dirty="0" smtClean="0"/>
              <a:t>ESP8266 Basic</a:t>
            </a:r>
          </a:p>
          <a:p>
            <a:r>
              <a:rPr lang="en-US" dirty="0" err="1" smtClean="0"/>
              <a:t>ESPWebFramework</a:t>
            </a:r>
            <a:endParaRPr lang="en-US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b="1" dirty="0" smtClean="0"/>
              <a:t>Slave Mode (AT Commands)</a:t>
            </a:r>
            <a:endParaRPr lang="en-US" sz="4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19200" y="1143000"/>
            <a:ext cx="6781800" cy="2895600"/>
            <a:chOff x="1219200" y="1143000"/>
            <a:chExt cx="6781800" cy="2895600"/>
          </a:xfrm>
        </p:grpSpPr>
        <p:sp>
          <p:nvSpPr>
            <p:cNvPr id="5" name="Rectangle 4"/>
            <p:cNvSpPr/>
            <p:nvPr/>
          </p:nvSpPr>
          <p:spPr>
            <a:xfrm>
              <a:off x="1219200" y="1981200"/>
              <a:ext cx="1219200" cy="12192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uC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657600" y="1981200"/>
              <a:ext cx="1219200" cy="12192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ESP8266</a:t>
              </a:r>
              <a:endParaRPr lang="en-US" dirty="0"/>
            </a:p>
          </p:txBody>
        </p:sp>
        <p:sp>
          <p:nvSpPr>
            <p:cNvPr id="7" name="Cloud 6"/>
            <p:cNvSpPr/>
            <p:nvPr/>
          </p:nvSpPr>
          <p:spPr>
            <a:xfrm>
              <a:off x="5943600" y="2011392"/>
              <a:ext cx="2057400" cy="1143000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Internet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5" idx="3"/>
              <a:endCxn id="6" idx="1"/>
            </p:cNvCxnSpPr>
            <p:nvPr/>
          </p:nvCxnSpPr>
          <p:spPr>
            <a:xfrm>
              <a:off x="2438400" y="2590800"/>
              <a:ext cx="12192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7" idx="2"/>
            </p:cNvCxnSpPr>
            <p:nvPr/>
          </p:nvCxnSpPr>
          <p:spPr>
            <a:xfrm flipV="1">
              <a:off x="4876800" y="2582892"/>
              <a:ext cx="1073182" cy="7908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743200" y="2209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UART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05400" y="2209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Wi-Fi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19200" y="1143000"/>
              <a:ext cx="1219200" cy="4572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Sensors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19200" y="3581400"/>
              <a:ext cx="1219200" cy="4572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Display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5" idx="2"/>
              <a:endCxn id="19" idx="0"/>
            </p:cNvCxnSpPr>
            <p:nvPr/>
          </p:nvCxnSpPr>
          <p:spPr>
            <a:xfrm>
              <a:off x="1828800" y="3200400"/>
              <a:ext cx="0" cy="3810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2"/>
              <a:endCxn id="5" idx="0"/>
            </p:cNvCxnSpPr>
            <p:nvPr/>
          </p:nvCxnSpPr>
          <p:spPr>
            <a:xfrm>
              <a:off x="1828800" y="1600200"/>
              <a:ext cx="0" cy="3810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 descr="Image result for esp8266 micr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3505200"/>
            <a:ext cx="5265252" cy="31162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b="1" dirty="0" smtClean="0"/>
              <a:t>Standalone Mode</a:t>
            </a:r>
            <a:endParaRPr lang="en-US" sz="4400" dirty="0"/>
          </a:p>
        </p:txBody>
      </p:sp>
      <p:pic>
        <p:nvPicPr>
          <p:cNvPr id="1026" name="Picture 2" descr="Image result for esp8266 micro"/>
          <p:cNvPicPr>
            <a:picLocks noChangeAspect="1" noChangeArrowheads="1"/>
          </p:cNvPicPr>
          <p:nvPr/>
        </p:nvPicPr>
        <p:blipFill>
          <a:blip r:embed="rId2" cstate="print"/>
          <a:srcRect b="8376"/>
          <a:stretch>
            <a:fillRect/>
          </a:stretch>
        </p:blipFill>
        <p:spPr bwMode="auto">
          <a:xfrm>
            <a:off x="2895600" y="4495800"/>
            <a:ext cx="3138985" cy="210312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438400" y="2057400"/>
            <a:ext cx="1219200" cy="1219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8" name="Cloud 7"/>
          <p:cNvSpPr/>
          <p:nvPr/>
        </p:nvSpPr>
        <p:spPr>
          <a:xfrm>
            <a:off x="4724400" y="2087592"/>
            <a:ext cx="2057400" cy="114300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6" idx="3"/>
            <a:endCxn id="8" idx="2"/>
          </p:cNvCxnSpPr>
          <p:nvPr/>
        </p:nvCxnSpPr>
        <p:spPr>
          <a:xfrm flipV="1">
            <a:off x="3657600" y="2659092"/>
            <a:ext cx="1073182" cy="7908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6200" y="2286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Wi-Fi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8400" y="1219200"/>
            <a:ext cx="12192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438400" y="3657600"/>
            <a:ext cx="12192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6" idx="2"/>
            <a:endCxn id="14" idx="0"/>
          </p:cNvCxnSpPr>
          <p:nvPr/>
        </p:nvCxnSpPr>
        <p:spPr>
          <a:xfrm>
            <a:off x="3048000" y="3276600"/>
            <a:ext cx="0" cy="38100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2"/>
            <a:endCxn id="6" idx="0"/>
          </p:cNvCxnSpPr>
          <p:nvPr/>
        </p:nvCxnSpPr>
        <p:spPr>
          <a:xfrm>
            <a:off x="3048000" y="1676400"/>
            <a:ext cx="0" cy="38100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/>
          <a:lstStyle/>
          <a:p>
            <a:r>
              <a:rPr lang="en-US" b="1" dirty="0" smtClean="0"/>
              <a:t>Hands on </a:t>
            </a:r>
            <a:r>
              <a:rPr lang="en-US" b="1" dirty="0" err="1" smtClean="0"/>
              <a:t>NodeMCU</a:t>
            </a:r>
            <a:endParaRPr lang="es-MX" dirty="0"/>
          </a:p>
        </p:txBody>
      </p:sp>
      <p:pic>
        <p:nvPicPr>
          <p:cNvPr id="4" name="Picture 2" descr="Image result for NodeMCU v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209800"/>
            <a:ext cx="5080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Prerequisites: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NodeMCU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USB to Micro USB cable</a:t>
            </a:r>
          </a:p>
          <a:p>
            <a:r>
              <a:rPr lang="en-US" dirty="0" smtClean="0"/>
              <a:t>Computer (Win OS) with Internet Connection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IDE 1.6.4+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Configuration 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Download and Install the USB to UART driver, it may vary from one board version to another, the most common are: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 smtClean="0"/>
              <a:t>CP2102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s-MX" sz="2400" dirty="0" smtClean="0"/>
              <a:t>https</a:t>
            </a:r>
            <a:r>
              <a:rPr lang="es-MX" sz="2400" dirty="0"/>
              <a:t>://goo.gl/LUicA4</a:t>
            </a:r>
            <a:endParaRPr lang="en-US" sz="2400" dirty="0" smtClean="0"/>
          </a:p>
          <a:p>
            <a:r>
              <a:rPr lang="en-US" sz="2400" b="1" dirty="0" smtClean="0"/>
              <a:t>CH341</a:t>
            </a:r>
          </a:p>
          <a:p>
            <a:pPr marL="0" indent="0">
              <a:buNone/>
            </a:pPr>
            <a:r>
              <a:rPr lang="en-US" sz="2400" dirty="0"/>
              <a:t>		https://goo.gl/2sfubc</a:t>
            </a:r>
            <a:endParaRPr lang="en-US" sz="2400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9144000" cy="6858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000" dirty="0" smtClean="0"/>
              <a:t>Once the driver was installed a new COM port </a:t>
            </a:r>
          </a:p>
          <a:p>
            <a:pPr marL="0" indent="0" algn="ctr">
              <a:buNone/>
            </a:pPr>
            <a:r>
              <a:rPr lang="en-US" sz="2000" dirty="0" smtClean="0"/>
              <a:t>should appear on your Device Manager.</a:t>
            </a:r>
            <a:endParaRPr lang="en-US" sz="2000" dirty="0"/>
          </a:p>
        </p:txBody>
      </p:sp>
      <p:pic>
        <p:nvPicPr>
          <p:cNvPr id="31746" name="Picture 2" descr="deviceManage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0334" y="1558119"/>
            <a:ext cx="6403332" cy="4981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7977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16764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dirty="0" smtClean="0"/>
              <a:t>Install the ESP8266 </a:t>
            </a:r>
            <a:r>
              <a:rPr lang="en-US" sz="2400" dirty="0" err="1" smtClean="0"/>
              <a:t>Arduino</a:t>
            </a:r>
            <a:r>
              <a:rPr lang="en-US" sz="2400" dirty="0" smtClean="0"/>
              <a:t> </a:t>
            </a:r>
            <a:r>
              <a:rPr lang="en-US" sz="2400" dirty="0" err="1" smtClean="0"/>
              <a:t>Addon</a:t>
            </a:r>
            <a:r>
              <a:rPr lang="en-US" sz="2400" dirty="0" smtClean="0"/>
              <a:t>.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Open up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, then go to the Preferences (</a:t>
            </a:r>
            <a:r>
              <a:rPr lang="en-US" sz="2000" b="1" dirty="0" smtClean="0"/>
              <a:t>File</a:t>
            </a:r>
            <a:r>
              <a:rPr lang="en-US" sz="2000" dirty="0" smtClean="0"/>
              <a:t>&gt; </a:t>
            </a:r>
            <a:r>
              <a:rPr lang="en-US" sz="2000" b="1" dirty="0" smtClean="0"/>
              <a:t>Preferences</a:t>
            </a:r>
            <a:r>
              <a:rPr lang="en-US" sz="2000" dirty="0" smtClean="0"/>
              <a:t>). Then, towards the bottom</a:t>
            </a:r>
          </a:p>
          <a:p>
            <a:pPr>
              <a:buNone/>
            </a:pPr>
            <a:r>
              <a:rPr lang="en-US" sz="2000" dirty="0" smtClean="0"/>
              <a:t>of the window, copy this URL into the </a:t>
            </a:r>
            <a:r>
              <a:rPr lang="en-US" sz="2000" b="1" dirty="0" smtClean="0"/>
              <a:t>“Additional Board Manager URLs” </a:t>
            </a:r>
            <a:r>
              <a:rPr lang="en-US" sz="2000" dirty="0" smtClean="0"/>
              <a:t>text box:</a:t>
            </a:r>
          </a:p>
          <a:p>
            <a:pPr>
              <a:buNone/>
            </a:pPr>
            <a:endParaRPr lang="en-US" sz="2000" dirty="0" smtClean="0"/>
          </a:p>
          <a:p>
            <a:pPr algn="ctr">
              <a:buNone/>
            </a:pPr>
            <a:r>
              <a:rPr lang="en-US" sz="2000" b="1" dirty="0" smtClean="0"/>
              <a:t>http://arduino.esp8266.com/stable/package_esp8266com_index.json</a:t>
            </a:r>
          </a:p>
        </p:txBody>
      </p:sp>
      <p:pic>
        <p:nvPicPr>
          <p:cNvPr id="34818" name="Picture 2" descr="Adding Board Manager URL to Arduino preferenc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981200"/>
            <a:ext cx="5715000" cy="4629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.fgdl4-1.fna.fbcdn.net/v/t34.0-12/21469779_10156629234194148_436110889_n.jpg?oh=8c543ef97542b45be6e91203248e8305&amp;oe=59B62BC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0" y="0"/>
            <a:ext cx="9143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748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381000"/>
            <a:ext cx="8153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Then navigate to the Board Manager by going to:</a:t>
            </a:r>
          </a:p>
          <a:p>
            <a:pPr algn="ctr"/>
            <a:r>
              <a:rPr lang="en-US" sz="2000" dirty="0" smtClean="0"/>
              <a:t>”</a:t>
            </a:r>
            <a:r>
              <a:rPr lang="en-US" sz="2000" b="1" dirty="0" smtClean="0"/>
              <a:t>Tools</a:t>
            </a:r>
            <a:r>
              <a:rPr lang="en-US" sz="2000" dirty="0" smtClean="0"/>
              <a:t> &gt; </a:t>
            </a:r>
            <a:r>
              <a:rPr lang="en-US" sz="2000" b="1" dirty="0" smtClean="0"/>
              <a:t>Boards</a:t>
            </a:r>
            <a:r>
              <a:rPr lang="en-US" sz="2000" dirty="0" smtClean="0"/>
              <a:t> &gt; </a:t>
            </a:r>
            <a:r>
              <a:rPr lang="en-US" sz="2000" b="1" dirty="0" smtClean="0"/>
              <a:t>Boards Manager”</a:t>
            </a:r>
            <a:r>
              <a:rPr lang="en-US" sz="2000" dirty="0" smtClean="0"/>
              <a:t>. </a:t>
            </a:r>
          </a:p>
          <a:p>
            <a:endParaRPr lang="en-US" sz="2000" dirty="0" smtClean="0"/>
          </a:p>
          <a:p>
            <a:r>
              <a:rPr lang="en-US" sz="2000" dirty="0" smtClean="0"/>
              <a:t>There should be a couple new entries in addition to the standard </a:t>
            </a:r>
            <a:r>
              <a:rPr lang="en-US" sz="2000" dirty="0" err="1" smtClean="0"/>
              <a:t>Arduino</a:t>
            </a:r>
            <a:r>
              <a:rPr lang="en-US" sz="2000" dirty="0" smtClean="0"/>
              <a:t> boards. Look for </a:t>
            </a:r>
            <a:r>
              <a:rPr lang="en-US" sz="2000" b="1" dirty="0" smtClean="0"/>
              <a:t>esp8266</a:t>
            </a:r>
            <a:r>
              <a:rPr lang="en-US" sz="2000" dirty="0" smtClean="0"/>
              <a:t>. </a:t>
            </a:r>
          </a:p>
          <a:p>
            <a:endParaRPr lang="en-US" sz="2000" dirty="0" smtClean="0"/>
          </a:p>
          <a:p>
            <a:r>
              <a:rPr lang="en-US" sz="2000" dirty="0" smtClean="0"/>
              <a:t>Click on that entry, then select </a:t>
            </a:r>
            <a:r>
              <a:rPr lang="en-US" sz="2000" b="1" dirty="0" smtClean="0"/>
              <a:t>Install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35842" name="Picture 2" descr="Installing additional boards from Board Manag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124200"/>
            <a:ext cx="5715000" cy="32099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381000"/>
            <a:ext cx="815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dirty="0" smtClean="0"/>
              <a:t>Select the </a:t>
            </a:r>
            <a:r>
              <a:rPr lang="en-US" sz="2000" dirty="0" err="1" smtClean="0"/>
              <a:t>NodeMCU</a:t>
            </a:r>
            <a:r>
              <a:rPr lang="en-US" sz="2000" dirty="0" smtClean="0"/>
              <a:t> board:</a:t>
            </a:r>
          </a:p>
          <a:p>
            <a:pPr algn="ctr"/>
            <a:r>
              <a:rPr lang="en-US" sz="2000" dirty="0" smtClean="0"/>
              <a:t>”</a:t>
            </a:r>
            <a:r>
              <a:rPr lang="en-US" sz="2000" b="1" dirty="0" smtClean="0"/>
              <a:t>Tools</a:t>
            </a:r>
            <a:r>
              <a:rPr lang="en-US" sz="2000" dirty="0" smtClean="0"/>
              <a:t> &gt; </a:t>
            </a:r>
            <a:r>
              <a:rPr lang="en-US" sz="2000" b="1" dirty="0" smtClean="0"/>
              <a:t>Boards</a:t>
            </a:r>
            <a:r>
              <a:rPr lang="en-US" sz="2000" dirty="0" smtClean="0"/>
              <a:t> &gt; </a:t>
            </a:r>
            <a:r>
              <a:rPr lang="en-US" sz="2000" b="1" dirty="0" err="1" smtClean="0"/>
              <a:t>NodeMCU</a:t>
            </a:r>
            <a:r>
              <a:rPr lang="en-US" sz="2000" b="1" dirty="0" smtClean="0"/>
              <a:t> 1.0 (ESP-12E Module)”</a:t>
            </a:r>
            <a:r>
              <a:rPr lang="en-US" sz="2000" dirty="0" smtClean="0"/>
              <a:t>. </a:t>
            </a:r>
          </a:p>
        </p:txBody>
      </p:sp>
      <p:pic>
        <p:nvPicPr>
          <p:cNvPr id="36866" name="Picture 2" descr="https://cdn.instructables.com/FPF/I7DM/IKJ8C6SP/FPFI7DMIKJ8C6SP.MEDI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38299"/>
            <a:ext cx="4332339" cy="4762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381000"/>
            <a:ext cx="815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000" dirty="0" smtClean="0"/>
              <a:t>Select </a:t>
            </a:r>
            <a:r>
              <a:rPr lang="en-US" sz="2000" dirty="0" err="1" smtClean="0"/>
              <a:t>NodeMCU</a:t>
            </a:r>
            <a:r>
              <a:rPr lang="en-US" sz="2000" dirty="0" smtClean="0"/>
              <a:t> COM Port: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 smtClean="0"/>
          </a:p>
          <a:p>
            <a:pPr algn="ctr"/>
            <a:r>
              <a:rPr lang="en-US" sz="2000" dirty="0" smtClean="0"/>
              <a:t>”</a:t>
            </a:r>
            <a:r>
              <a:rPr lang="en-US" sz="2000" b="1" dirty="0" smtClean="0"/>
              <a:t>Tools</a:t>
            </a:r>
            <a:r>
              <a:rPr lang="en-US" sz="2000" dirty="0" smtClean="0"/>
              <a:t> &gt; </a:t>
            </a:r>
            <a:r>
              <a:rPr lang="en-US" sz="2000" b="1" dirty="0" smtClean="0"/>
              <a:t>Port</a:t>
            </a:r>
            <a:r>
              <a:rPr lang="en-US" sz="2000" dirty="0" smtClean="0"/>
              <a:t> &gt; </a:t>
            </a:r>
            <a:r>
              <a:rPr lang="en-US" sz="2000" b="1" dirty="0" smtClean="0"/>
              <a:t>COM(n)”</a:t>
            </a:r>
            <a:r>
              <a:rPr lang="en-US" sz="2000" dirty="0" smtClean="0"/>
              <a:t>. </a:t>
            </a:r>
          </a:p>
        </p:txBody>
      </p:sp>
      <p:pic>
        <p:nvPicPr>
          <p:cNvPr id="37890" name="Picture 2" descr="portn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752600"/>
            <a:ext cx="5429250" cy="4629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381000"/>
            <a:ext cx="815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dirty="0" smtClean="0"/>
              <a:t>Select </a:t>
            </a:r>
            <a:r>
              <a:rPr lang="en-US" sz="2000" dirty="0" err="1" smtClean="0"/>
              <a:t>NodeMCU</a:t>
            </a:r>
            <a:r>
              <a:rPr lang="en-US" sz="2000" dirty="0" smtClean="0"/>
              <a:t> </a:t>
            </a:r>
            <a:r>
              <a:rPr lang="en-US" sz="2000" b="1" dirty="0" smtClean="0"/>
              <a:t>Upload Speed</a:t>
            </a:r>
            <a:r>
              <a:rPr lang="en-US" sz="2000" dirty="0" smtClean="0"/>
              <a:t>: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000" dirty="0" smtClean="0"/>
          </a:p>
          <a:p>
            <a:pPr algn="ctr"/>
            <a:r>
              <a:rPr lang="en-US" sz="2000" dirty="0" smtClean="0"/>
              <a:t>”</a:t>
            </a:r>
            <a:r>
              <a:rPr lang="en-US" sz="2000" b="1" dirty="0" smtClean="0"/>
              <a:t>Tools</a:t>
            </a:r>
            <a:r>
              <a:rPr lang="en-US" sz="2000" dirty="0" smtClean="0"/>
              <a:t> &gt; </a:t>
            </a:r>
            <a:r>
              <a:rPr lang="en-US" sz="2000" b="1" dirty="0" smtClean="0"/>
              <a:t>Upload Speed</a:t>
            </a:r>
            <a:r>
              <a:rPr lang="en-US" sz="2000" dirty="0" smtClean="0"/>
              <a:t> &gt; </a:t>
            </a:r>
            <a:r>
              <a:rPr lang="en-US" sz="2000" b="1" dirty="0" smtClean="0"/>
              <a:t>921600”</a:t>
            </a:r>
            <a:r>
              <a:rPr lang="en-US" sz="2000" dirty="0" smtClean="0"/>
              <a:t>. </a:t>
            </a:r>
          </a:p>
        </p:txBody>
      </p:sp>
      <p:pic>
        <p:nvPicPr>
          <p:cNvPr id="38914" name="Picture 2" descr="https://cdn.sparkfun.com/assets/learn_tutorials/3/6/5/arduino-upload-spe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209800"/>
            <a:ext cx="4762500" cy="3581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381000"/>
            <a:ext cx="815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dirty="0" smtClean="0"/>
              <a:t>Make it work: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000" dirty="0" smtClean="0"/>
          </a:p>
          <a:p>
            <a:pPr algn="ctr"/>
            <a:r>
              <a:rPr lang="en-US" sz="2000" dirty="0" smtClean="0"/>
              <a:t>”</a:t>
            </a:r>
            <a:r>
              <a:rPr lang="en-US" sz="2000" b="1" dirty="0" smtClean="0"/>
              <a:t>File &gt; Examples</a:t>
            </a:r>
            <a:r>
              <a:rPr lang="en-US" sz="2000" dirty="0" smtClean="0"/>
              <a:t> &gt; </a:t>
            </a:r>
            <a:r>
              <a:rPr lang="en-US" sz="2000" b="1" dirty="0" smtClean="0"/>
              <a:t>ESP8266</a:t>
            </a:r>
            <a:r>
              <a:rPr lang="en-US" sz="2000" dirty="0" smtClean="0"/>
              <a:t> &gt; </a:t>
            </a:r>
            <a:r>
              <a:rPr lang="en-US" sz="2000" b="1" dirty="0" smtClean="0"/>
              <a:t>Blink”</a:t>
            </a:r>
            <a:r>
              <a:rPr lang="en-US" sz="2000" dirty="0" smtClean="0"/>
              <a:t>. </a:t>
            </a:r>
          </a:p>
        </p:txBody>
      </p:sp>
      <p:pic>
        <p:nvPicPr>
          <p:cNvPr id="39938" name="Picture 2" descr="LED Blink - Example Sketch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133600"/>
            <a:ext cx="3943241" cy="3657600"/>
          </a:xfrm>
          <a:prstGeom prst="rect">
            <a:avLst/>
          </a:prstGeom>
          <a:noFill/>
        </p:spPr>
      </p:pic>
      <p:pic>
        <p:nvPicPr>
          <p:cNvPr id="39940" name="Picture 4" descr="https://cdn.instructables.com/F78/ZUOX/IKJ8C6U1/F78ZUOXIKJ8C6U1.MEDIUM.jpg"/>
          <p:cNvPicPr>
            <a:picLocks noChangeAspect="1" noChangeArrowheads="1"/>
          </p:cNvPicPr>
          <p:nvPr/>
        </p:nvPicPr>
        <p:blipFill>
          <a:blip r:embed="rId3" cstate="print"/>
          <a:srcRect r="31613"/>
          <a:stretch>
            <a:fillRect/>
          </a:stretch>
        </p:blipFill>
        <p:spPr bwMode="auto">
          <a:xfrm>
            <a:off x="5486400" y="2133600"/>
            <a:ext cx="2998890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Image result for are you read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33400"/>
            <a:ext cx="4800600" cy="572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349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4" descr="Image result for mr meeseeks me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981200"/>
            <a:ext cx="6096000" cy="3706369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Need help with your </a:t>
            </a:r>
            <a:r>
              <a:rPr lang="en-US" b="1" dirty="0" err="1" smtClean="0"/>
              <a:t>NodeMCU</a:t>
            </a:r>
            <a:r>
              <a:rPr lang="en-US" b="1" dirty="0" smtClean="0"/>
              <a:t> setup?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6868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Still need help?</a:t>
            </a:r>
            <a:endParaRPr lang="en-US" dirty="0"/>
          </a:p>
        </p:txBody>
      </p:sp>
      <p:pic>
        <p:nvPicPr>
          <p:cNvPr id="41986" name="Picture 2" descr="Image result for mr meeseeks me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905000"/>
            <a:ext cx="7721600" cy="4343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90599"/>
            <a:ext cx="9144000" cy="47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6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Configuration Steps: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14600"/>
            <a:ext cx="7572375" cy="4035643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493594" y="1295400"/>
            <a:ext cx="815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Sign up or register to Thingspeak: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algn="ctr"/>
            <a:r>
              <a:rPr lang="en-US" sz="2000" b="1" dirty="0"/>
              <a:t>https://thingspeak.com/users/sign_up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663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content.fgdl4-1.fna.fbcdn.net/v/t34.0-12/21552313_10156629234209148_704550020_n.jpg?oh=ef1a75e9dfcb98b68d3982e0127f2128&amp;oe=59B5FE8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57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942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/>
        </p:nvSpPr>
        <p:spPr>
          <a:xfrm>
            <a:off x="493594" y="304800"/>
            <a:ext cx="815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000" dirty="0" smtClean="0"/>
              <a:t>Create a new Channel: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000" dirty="0" smtClean="0"/>
          </a:p>
          <a:p>
            <a:pPr algn="ctr"/>
            <a:r>
              <a:rPr lang="en-US" sz="2000" b="1" dirty="0"/>
              <a:t>https://thingspeak.com/channels/new</a:t>
            </a:r>
            <a:r>
              <a:rPr lang="en-US" sz="2000" dirty="0" smtClean="0"/>
              <a:t>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43" y="1981200"/>
            <a:ext cx="77209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58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/>
        </p:nvSpPr>
        <p:spPr>
          <a:xfrm>
            <a:off x="493594" y="304800"/>
            <a:ext cx="815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000" dirty="0" smtClean="0"/>
              <a:t>Get your channel API keys: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000" dirty="0" smtClean="0"/>
          </a:p>
          <a:p>
            <a:pPr algn="ctr"/>
            <a:r>
              <a:rPr lang="en-US" sz="2000" b="1" dirty="0"/>
              <a:t>https://thingspeak.com/channels</a:t>
            </a:r>
            <a:r>
              <a:rPr lang="en-US" sz="2000" b="1" dirty="0" smtClean="0"/>
              <a:t>/&lt;channel_number&gt;/api_keys</a:t>
            </a:r>
            <a:r>
              <a:rPr lang="en-US" sz="2000" dirty="0" smtClean="0"/>
              <a:t>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15" y="2133600"/>
            <a:ext cx="7515957" cy="40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54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/>
        </p:nvSpPr>
        <p:spPr>
          <a:xfrm>
            <a:off x="493594" y="304800"/>
            <a:ext cx="8153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000" dirty="0" smtClean="0"/>
              <a:t>Publish to your channel, download example code from: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000" dirty="0" smtClean="0"/>
          </a:p>
          <a:p>
            <a:pPr algn="ctr"/>
            <a:r>
              <a:rPr lang="en-US" sz="2000" b="1" dirty="0"/>
              <a:t>https://</a:t>
            </a:r>
            <a:r>
              <a:rPr lang="en-US" sz="2000" b="1" dirty="0" smtClean="0"/>
              <a:t>goo.gl/kkycnr</a:t>
            </a:r>
            <a:endParaRPr lang="en-US" sz="2000" dirty="0" smtClean="0"/>
          </a:p>
          <a:p>
            <a:pPr algn="ctr"/>
            <a:r>
              <a:rPr lang="en-US" sz="1600" dirty="0"/>
              <a:t>(https://github.com/nothans/ESP8266/blob/master/examples/RSSI_to_ThingSpeak.ino)</a:t>
            </a:r>
            <a:endParaRPr lang="en-US" sz="1600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67" y="2324100"/>
            <a:ext cx="736345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78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/>
        </p:nvSpPr>
        <p:spPr>
          <a:xfrm>
            <a:off x="493594" y="304800"/>
            <a:ext cx="815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000" dirty="0" smtClean="0"/>
              <a:t>Watch your data live!</a:t>
            </a:r>
          </a:p>
          <a:p>
            <a:pPr marL="457200" indent="-457200">
              <a:buFont typeface="+mj-lt"/>
              <a:buAutoNum type="arabicPeriod" startAt="5"/>
            </a:pPr>
            <a:endParaRPr lang="en-US" sz="2000" dirty="0" smtClean="0"/>
          </a:p>
          <a:p>
            <a:pPr algn="ctr"/>
            <a:r>
              <a:rPr lang="en-US" sz="2000" b="1" dirty="0"/>
              <a:t>https://</a:t>
            </a:r>
            <a:r>
              <a:rPr lang="en-US" sz="2000" b="1" dirty="0" smtClean="0"/>
              <a:t>thingspeak.com/channels</a:t>
            </a:r>
            <a:r>
              <a:rPr lang="en-US" sz="2000" b="1" dirty="0"/>
              <a:t> /&lt;</a:t>
            </a:r>
            <a:r>
              <a:rPr lang="en-US" sz="2000" b="1" dirty="0" err="1"/>
              <a:t>channel_number</a:t>
            </a:r>
            <a:r>
              <a:rPr lang="en-US" sz="2000" b="1" dirty="0" smtClean="0"/>
              <a:t>&gt;</a:t>
            </a:r>
            <a:endParaRPr lang="en-US" sz="2000" dirty="0" smtClean="0"/>
          </a:p>
        </p:txBody>
      </p:sp>
      <p:pic>
        <p:nvPicPr>
          <p:cNvPr id="3074" name="Picture 2" descr="ThingSpeak_Chan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94" y="1600200"/>
            <a:ext cx="42672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302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i have no fucking idea of what i'm do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9"/>
          <a:stretch/>
        </p:blipFill>
        <p:spPr bwMode="auto">
          <a:xfrm>
            <a:off x="990600" y="838200"/>
            <a:ext cx="7239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246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Understand Thingspeak API</a:t>
            </a:r>
            <a:endParaRPr lang="en-US" dirty="0"/>
          </a:p>
        </p:txBody>
      </p:sp>
      <p:sp>
        <p:nvSpPr>
          <p:cNvPr id="7" name="Rectangle 4"/>
          <p:cNvSpPr/>
          <p:nvPr/>
        </p:nvSpPr>
        <p:spPr>
          <a:xfrm>
            <a:off x="493594" y="1557278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To update a channel feed, send an HTTP GET or POST </a:t>
            </a:r>
            <a:r>
              <a:rPr lang="en-US" sz="2000" dirty="0" smtClean="0"/>
              <a:t>request to:</a:t>
            </a:r>
          </a:p>
          <a:p>
            <a:endParaRPr lang="en-US" sz="2000" dirty="0" smtClean="0"/>
          </a:p>
          <a:p>
            <a:pPr algn="ctr"/>
            <a:r>
              <a:rPr lang="en-US" sz="2000" b="1" dirty="0"/>
              <a:t>https://</a:t>
            </a:r>
            <a:r>
              <a:rPr lang="en-US" sz="2000" b="1" dirty="0" smtClean="0"/>
              <a:t>api.thingspeak.com/update</a:t>
            </a:r>
          </a:p>
          <a:p>
            <a:pPr algn="ctr"/>
            <a:endParaRPr lang="en-US" sz="2000" b="1" dirty="0"/>
          </a:p>
          <a:p>
            <a:endParaRPr lang="en-US" sz="2000" dirty="0" smtClean="0"/>
          </a:p>
          <a:p>
            <a:r>
              <a:rPr lang="en-US" sz="2000" dirty="0" smtClean="0"/>
              <a:t>Example: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711941" y="3767078"/>
            <a:ext cx="57167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POST /update HTTP/1.1</a:t>
            </a:r>
          </a:p>
          <a:p>
            <a:r>
              <a:rPr lang="en-US" b="1" dirty="0"/>
              <a:t>Host: api.thingspeak.com</a:t>
            </a:r>
          </a:p>
          <a:p>
            <a:r>
              <a:rPr lang="en-US" b="1" dirty="0"/>
              <a:t>Connection: close</a:t>
            </a:r>
          </a:p>
          <a:p>
            <a:r>
              <a:rPr lang="en-US" b="1" dirty="0"/>
              <a:t>X-THINGSPEAKAPIKEY: MYC91BJSZLFGGUWI</a:t>
            </a:r>
          </a:p>
          <a:p>
            <a:r>
              <a:rPr lang="en-US" b="1" dirty="0"/>
              <a:t>Content-Type: application/x-www-form-</a:t>
            </a:r>
            <a:r>
              <a:rPr lang="en-US" b="1" dirty="0" err="1"/>
              <a:t>urlencoded</a:t>
            </a:r>
            <a:endParaRPr lang="en-US" b="1" dirty="0"/>
          </a:p>
          <a:p>
            <a:r>
              <a:rPr lang="en-US" b="1" dirty="0"/>
              <a:t>Content-Length: 22</a:t>
            </a:r>
          </a:p>
          <a:p>
            <a:endParaRPr lang="en-US" b="1" dirty="0"/>
          </a:p>
          <a:p>
            <a:r>
              <a:rPr lang="en-US" b="1" dirty="0"/>
              <a:t>field1=73&amp;field2=100</a:t>
            </a:r>
          </a:p>
          <a:p>
            <a:endParaRPr lang="en-US" b="1" dirty="0"/>
          </a:p>
          <a:p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7063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HTTP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dirty="0" smtClean="0"/>
              <a:t>(</a:t>
            </a:r>
            <a:r>
              <a:rPr lang="es-MX" sz="2400" dirty="0" err="1" smtClean="0"/>
              <a:t>Hypertext</a:t>
            </a:r>
            <a:r>
              <a:rPr lang="es-MX" sz="2400" dirty="0" smtClean="0"/>
              <a:t> </a:t>
            </a:r>
            <a:r>
              <a:rPr lang="es-MX" sz="2400" dirty="0"/>
              <a:t>Transfer </a:t>
            </a:r>
            <a:r>
              <a:rPr lang="es-MX" sz="2400" dirty="0" err="1" smtClean="0"/>
              <a:t>Protocol</a:t>
            </a:r>
            <a:r>
              <a:rPr lang="es-MX" sz="2400" dirty="0" smtClean="0"/>
              <a:t>)</a:t>
            </a:r>
            <a:r>
              <a:rPr lang="es-MX" sz="2400" dirty="0"/>
              <a:t/>
            </a:r>
            <a:br>
              <a:rPr lang="es-MX" sz="2400" dirty="0"/>
            </a:br>
            <a:endParaRPr lang="en-US" sz="2400" dirty="0"/>
          </a:p>
        </p:txBody>
      </p:sp>
      <p:sp>
        <p:nvSpPr>
          <p:cNvPr id="7" name="Rectangle 4"/>
          <p:cNvSpPr/>
          <p:nvPr/>
        </p:nvSpPr>
        <p:spPr>
          <a:xfrm>
            <a:off x="493594" y="3087231"/>
            <a:ext cx="8153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The Hypertext Transfer Protocol (HTTP) is an application protocol for distributed, collaborative, and hypermedia information systems.[1] HTTP is the foundation of data communication for the World Wide Web.</a:t>
            </a:r>
          </a:p>
          <a:p>
            <a:endParaRPr lang="en-US" sz="2000" dirty="0"/>
          </a:p>
          <a:p>
            <a:pPr algn="just"/>
            <a:r>
              <a:rPr lang="en-US" sz="2000" dirty="0"/>
              <a:t>Hypertext is structured text that uses logical links (hyperlinks) between nodes containing text. HTTP is the protocol to exchange or transfer hypertext</a:t>
            </a:r>
            <a:r>
              <a:rPr lang="en-US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2819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Define “protocol”</a:t>
            </a:r>
            <a:endParaRPr lang="en-US" sz="2400" dirty="0"/>
          </a:p>
        </p:txBody>
      </p:sp>
      <p:pic>
        <p:nvPicPr>
          <p:cNvPr id="4" name="Picture 2" descr="Image result for sellito maestra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657348"/>
            <a:ext cx="6223000" cy="466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480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Define “protocol”</a:t>
            </a:r>
            <a:endParaRPr lang="en-US" sz="2400" dirty="0"/>
          </a:p>
        </p:txBody>
      </p:sp>
      <p:sp>
        <p:nvSpPr>
          <p:cNvPr id="7" name="Rectangle 4"/>
          <p:cNvSpPr/>
          <p:nvPr/>
        </p:nvSpPr>
        <p:spPr>
          <a:xfrm>
            <a:off x="493594" y="3087231"/>
            <a:ext cx="815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In information technology, a protocol is the special set of rules that end points in a telecommunication connection use when they communicate. Protocols specify interactions between the communicating entities</a:t>
            </a:r>
            <a:r>
              <a:rPr lang="en-US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7946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HTTP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GET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The GET method requests a representation of the specified resource. Requests using GET should only retrieve data and should have no other </a:t>
            </a:r>
            <a:r>
              <a:rPr lang="en-US" dirty="0" smtClean="0"/>
              <a:t>effect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POST</a:t>
            </a:r>
          </a:p>
          <a:p>
            <a:pPr marL="0" indent="0">
              <a:buNone/>
            </a:pPr>
            <a:r>
              <a:rPr lang="en-US" dirty="0"/>
              <a:t>The POST method requests that the server accept the entity enclosed in the request as a new subordinate of the web resource identified by the URI. The data </a:t>
            </a:r>
            <a:r>
              <a:rPr lang="en-US" dirty="0" err="1"/>
              <a:t>POSTed</a:t>
            </a:r>
            <a:r>
              <a:rPr lang="en-US" dirty="0"/>
              <a:t> might be, for example, an annotation for existing resources; a message for a bulletin board, newsgroup, mailing list, or comment thread; a block of data that is the result of submitting a web form to a data-handling process; or an item to add to a database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PUT</a:t>
            </a:r>
          </a:p>
          <a:p>
            <a:pPr marL="0" indent="0">
              <a:buNone/>
            </a:pPr>
            <a:r>
              <a:rPr lang="en-US" dirty="0"/>
              <a:t>The PUT method requests that the enclosed entity be stored under the supplied URI. If the URI refers to an already existing resource, it is modified; if the URI does not point to an existing resource, then the server can create the resource with that URI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DELETE</a:t>
            </a:r>
          </a:p>
          <a:p>
            <a:pPr marL="0" indent="0">
              <a:buNone/>
            </a:pPr>
            <a:r>
              <a:rPr lang="en-US" dirty="0"/>
              <a:t>The DELETE method deletes the specified resource.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223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content.fgdl4-1.fna.fbcdn.net/v/t34.0-12/21552401_10156629234204148_785197828_n.jpg?oh=fb3cfdd81ab9d4cb254e9b09322a7005&amp;oe=59B5D3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15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8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OSI Model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dirty="0" smtClean="0"/>
              <a:t>(</a:t>
            </a:r>
            <a:r>
              <a:rPr lang="es-MX" sz="2400" dirty="0"/>
              <a:t>Open </a:t>
            </a:r>
            <a:r>
              <a:rPr lang="es-MX" sz="2400" dirty="0" err="1"/>
              <a:t>Systems</a:t>
            </a:r>
            <a:r>
              <a:rPr lang="es-MX" sz="2400" dirty="0"/>
              <a:t> </a:t>
            </a:r>
            <a:r>
              <a:rPr lang="es-MX" sz="2400" dirty="0" err="1"/>
              <a:t>Interconnection</a:t>
            </a:r>
            <a:r>
              <a:rPr lang="es-MX" sz="2400" dirty="0"/>
              <a:t> </a:t>
            </a:r>
            <a:r>
              <a:rPr lang="es-MX" sz="2400" dirty="0" err="1" smtClean="0"/>
              <a:t>model</a:t>
            </a:r>
            <a:r>
              <a:rPr lang="es-MX" sz="2400" dirty="0" smtClean="0"/>
              <a:t>)</a:t>
            </a:r>
            <a:r>
              <a:rPr lang="es-MX" sz="2400" dirty="0"/>
              <a:t/>
            </a:r>
            <a:br>
              <a:rPr lang="es-MX" sz="2400" dirty="0"/>
            </a:br>
            <a:endParaRPr lang="en-US" sz="2400" dirty="0"/>
          </a:p>
        </p:txBody>
      </p:sp>
      <p:pic>
        <p:nvPicPr>
          <p:cNvPr id="7170" name="Picture 2" descr="Image result for HTTP osi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5" y="2295525"/>
            <a:ext cx="814631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679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still have no id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838200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381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Q&amp;A Time!</a:t>
            </a:r>
            <a:endParaRPr lang="en-US" sz="2400" dirty="0"/>
          </a:p>
        </p:txBody>
      </p:sp>
      <p:pic>
        <p:nvPicPr>
          <p:cNvPr id="11266" name="Picture 2" descr="Image result for q&amp;a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2514600"/>
            <a:ext cx="6315075" cy="371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619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are you read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7010400" cy="465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02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800" b="1" dirty="0" smtClean="0"/>
              <a:t>Challenge:</a:t>
            </a:r>
            <a:endParaRPr lang="en-US" sz="2400" dirty="0"/>
          </a:p>
        </p:txBody>
      </p:sp>
      <p:sp>
        <p:nvSpPr>
          <p:cNvPr id="7" name="Rectangle 4"/>
          <p:cNvSpPr/>
          <p:nvPr/>
        </p:nvSpPr>
        <p:spPr>
          <a:xfrm>
            <a:off x="457200" y="1117937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Draw a Sine wave on a Thingspeak chart, at least one complete cycle.</a:t>
            </a:r>
            <a:br>
              <a:rPr lang="en-US" sz="2000" dirty="0" smtClean="0"/>
            </a:br>
            <a:r>
              <a:rPr lang="en-US" sz="2000" dirty="0" smtClean="0"/>
              <a:t>No rules on x-y axis range or sample timing, just draw the wave.</a:t>
            </a:r>
          </a:p>
          <a:p>
            <a:pPr algn="just"/>
            <a:r>
              <a:rPr lang="en-US" sz="2000" dirty="0" smtClean="0"/>
              <a:t>Duration: 30 minutes</a:t>
            </a:r>
          </a:p>
          <a:p>
            <a:pPr algn="just"/>
            <a:endParaRPr lang="en-US" sz="2000" dirty="0"/>
          </a:p>
          <a:p>
            <a:pPr algn="ctr"/>
            <a:r>
              <a:rPr lang="en-US" sz="2000" b="1" dirty="0" smtClean="0"/>
              <a:t>The first one to show me the full wave and source code wins.</a:t>
            </a:r>
          </a:p>
          <a:p>
            <a:pPr algn="just"/>
            <a:r>
              <a:rPr lang="en-US" sz="2000" dirty="0" smtClean="0"/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5181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/>
              <a:t>Prize:</a:t>
            </a:r>
            <a:endParaRPr lang="en-US" sz="2400" dirty="0"/>
          </a:p>
        </p:txBody>
      </p:sp>
      <p:sp>
        <p:nvSpPr>
          <p:cNvPr id="6" name="Rectangle 4"/>
          <p:cNvSpPr/>
          <p:nvPr/>
        </p:nvSpPr>
        <p:spPr>
          <a:xfrm>
            <a:off x="457200" y="6305490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Free admission on my next course, materials included &amp; 1 beer...</a:t>
            </a:r>
          </a:p>
        </p:txBody>
      </p:sp>
      <p:pic>
        <p:nvPicPr>
          <p:cNvPr id="15364" name="Picture 4" descr="Image result for thingspeak sine wav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44"/>
          <a:stretch/>
        </p:blipFill>
        <p:spPr bwMode="auto">
          <a:xfrm>
            <a:off x="2743200" y="2819400"/>
            <a:ext cx="3980967" cy="261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500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Gracias </a:t>
            </a:r>
            <a:r>
              <a:rPr lang="en-US" sz="4800" b="1" dirty="0" err="1" smtClean="0"/>
              <a:t>por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asistir</a:t>
            </a:r>
            <a:r>
              <a:rPr lang="en-US" sz="4800" b="1" dirty="0" smtClean="0"/>
              <a:t>!</a:t>
            </a:r>
            <a:endParaRPr lang="en-US" sz="1000" dirty="0"/>
          </a:p>
        </p:txBody>
      </p:sp>
      <p:grpSp>
        <p:nvGrpSpPr>
          <p:cNvPr id="3" name="Grupo 2"/>
          <p:cNvGrpSpPr/>
          <p:nvPr/>
        </p:nvGrpSpPr>
        <p:grpSpPr>
          <a:xfrm>
            <a:off x="901605" y="1828800"/>
            <a:ext cx="7340790" cy="3276600"/>
            <a:chOff x="990600" y="2286000"/>
            <a:chExt cx="7340790" cy="3276600"/>
          </a:xfrm>
        </p:grpSpPr>
        <p:pic>
          <p:nvPicPr>
            <p:cNvPr id="12290" name="Picture 2" descr="Image may contain: one or more people, people standing and outdoo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286000"/>
              <a:ext cx="3276599" cy="3276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3987990" y="2286000"/>
              <a:ext cx="4343400" cy="3276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600" b="1" dirty="0" smtClean="0"/>
                <a:t>Hugo </a:t>
              </a:r>
              <a:r>
                <a:rPr lang="en-US" sz="3600" b="1" dirty="0" err="1" smtClean="0"/>
                <a:t>Arganda</a:t>
              </a:r>
              <a:endParaRPr lang="en-US" sz="3600" b="1" dirty="0" smtClean="0"/>
            </a:p>
            <a:p>
              <a:pPr algn="r"/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ugo.arganda@gmail.com</a:t>
              </a:r>
            </a:p>
            <a:p>
              <a:pPr algn="r"/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@</a:t>
              </a:r>
              <a:r>
                <a:rPr 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argandas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" name="Rectángulo 3"/>
          <p:cNvSpPr/>
          <p:nvPr/>
        </p:nvSpPr>
        <p:spPr>
          <a:xfrm>
            <a:off x="1028700" y="59436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*El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100% de las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ganancias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sido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donadas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apoyar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MakersGDL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01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content.fgdl4-1.fna.fbcdn.net/v/t34.0-12/21476326_10156629234199148_1279318262_n.jpg?oh=ef15d1beb39d77e52d0b92f926dd1429&amp;oe=59B61E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210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/>
          <a:lstStyle/>
          <a:p>
            <a:r>
              <a:rPr lang="en-US" b="1" dirty="0" smtClean="0"/>
              <a:t>ESP8266</a:t>
            </a:r>
            <a:endParaRPr lang="es-MX" dirty="0"/>
          </a:p>
        </p:txBody>
      </p:sp>
      <p:pic>
        <p:nvPicPr>
          <p:cNvPr id="11266" name="Picture 2" descr="ESP8266_Ch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2898775"/>
            <a:ext cx="2543175" cy="1914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8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Hardware Specifications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2905760"/>
          <a:ext cx="822960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7000"/>
                <a:gridCol w="5562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Tensilica</a:t>
                      </a:r>
                      <a:r>
                        <a:rPr lang="en-US" dirty="0" smtClean="0"/>
                        <a:t> L106 </a:t>
                      </a:r>
                      <a:r>
                        <a:rPr lang="en-US" smtClean="0"/>
                        <a:t>(32-bit @ 160 MHz)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Peripheral 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UART/SDIO/SPI/I2C/I2S/IR Remote Control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GPIO/ADC/PWM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2.5V ~ 3.6V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Current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value: 80 </a:t>
                      </a:r>
                      <a:r>
                        <a:rPr lang="en-US" dirty="0" err="1" smtClean="0"/>
                        <a:t>mA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Wi-Fi Protocols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802.11 b/g/n/e/</a:t>
            </a:r>
            <a:r>
              <a:rPr lang="en-US" dirty="0" err="1" smtClean="0"/>
              <a:t>i</a:t>
            </a:r>
            <a:r>
              <a:rPr lang="en-US" dirty="0" smtClean="0"/>
              <a:t> support</a:t>
            </a:r>
          </a:p>
          <a:p>
            <a:r>
              <a:rPr lang="en-US" dirty="0" smtClean="0"/>
              <a:t>Wi-Fi Direct (P2P) support</a:t>
            </a:r>
          </a:p>
          <a:p>
            <a:r>
              <a:rPr lang="en-US" dirty="0" smtClean="0"/>
              <a:t>WPA/WPA2 PSK, and WPS driver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</TotalTime>
  <Words>704</Words>
  <Application>Microsoft Office PowerPoint</Application>
  <PresentationFormat>Presentación en pantalla (4:3)</PresentationFormat>
  <Paragraphs>164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ESP8266</vt:lpstr>
      <vt:lpstr>Hardware Specifications</vt:lpstr>
      <vt:lpstr>Wi-Fi Protocols</vt:lpstr>
      <vt:lpstr>IEEE 802.11</vt:lpstr>
      <vt:lpstr>ESP8266 Flavors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Firmware options:</vt:lpstr>
      <vt:lpstr>Presentación de PowerPoint</vt:lpstr>
      <vt:lpstr>Presentación de PowerPoint</vt:lpstr>
      <vt:lpstr>Hands on NodeMCU</vt:lpstr>
      <vt:lpstr>Prerequisites:</vt:lpstr>
      <vt:lpstr>Configuration Steps: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Need help with your NodeMCU setup?</vt:lpstr>
      <vt:lpstr>Still need help?</vt:lpstr>
      <vt:lpstr>Presentación de PowerPoint</vt:lpstr>
      <vt:lpstr>Configuration Steps: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Understand Thingspeak API</vt:lpstr>
      <vt:lpstr>HTTP (Hypertext Transfer Protocol) </vt:lpstr>
      <vt:lpstr>Define “protocol”</vt:lpstr>
      <vt:lpstr>Define “protocol”</vt:lpstr>
      <vt:lpstr>HTTP Requests</vt:lpstr>
      <vt:lpstr>OSI Model (Open Systems Interconnection model) </vt:lpstr>
      <vt:lpstr>Presentación de PowerPoint</vt:lpstr>
      <vt:lpstr>Q&amp;A Time!</vt:lpstr>
      <vt:lpstr>Presentación de PowerPoint</vt:lpstr>
      <vt:lpstr>Challenge:</vt:lpstr>
      <vt:lpstr>Gracias por asistir!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ESP8266</dc:title>
  <dc:creator>Hugo Arganda</dc:creator>
  <cp:lastModifiedBy>User</cp:lastModifiedBy>
  <cp:revision>86</cp:revision>
  <dcterms:created xsi:type="dcterms:W3CDTF">2017-09-05T15:56:10Z</dcterms:created>
  <dcterms:modified xsi:type="dcterms:W3CDTF">2017-09-13T03:37:42Z</dcterms:modified>
</cp:coreProperties>
</file>